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5C9B-75FF-483A-9DDF-E957842315EA}" type="datetimeFigureOut">
              <a:rPr lang="en-US" smtClean="0"/>
              <a:pPr/>
              <a:t>11/4/2010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A6A4-D271-4A30-A064-D0C705B244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1993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5C9B-75FF-483A-9DDF-E957842315EA}" type="datetimeFigureOut">
              <a:rPr lang="en-US" smtClean="0"/>
              <a:pPr/>
              <a:t>11/4/2010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A6A4-D271-4A30-A064-D0C705B244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66696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5C9B-75FF-483A-9DDF-E957842315EA}" type="datetimeFigureOut">
              <a:rPr lang="en-US" smtClean="0"/>
              <a:pPr/>
              <a:t>11/4/2010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A6A4-D271-4A30-A064-D0C705B244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19488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5C9B-75FF-483A-9DDF-E957842315EA}" type="datetimeFigureOut">
              <a:rPr lang="en-US" smtClean="0"/>
              <a:pPr/>
              <a:t>11/4/2010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A6A4-D271-4A30-A064-D0C705B244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19836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5C9B-75FF-483A-9DDF-E957842315EA}" type="datetimeFigureOut">
              <a:rPr lang="en-US" smtClean="0"/>
              <a:pPr/>
              <a:t>11/4/2010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A6A4-D271-4A30-A064-D0C705B244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42036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5C9B-75FF-483A-9DDF-E957842315EA}" type="datetimeFigureOut">
              <a:rPr lang="en-US" smtClean="0"/>
              <a:pPr/>
              <a:t>11/4/2010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A6A4-D271-4A30-A064-D0C705B244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70988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5C9B-75FF-483A-9DDF-E957842315EA}" type="datetimeFigureOut">
              <a:rPr lang="en-US" smtClean="0"/>
              <a:pPr/>
              <a:t>11/4/2010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A6A4-D271-4A30-A064-D0C705B244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22552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5C9B-75FF-483A-9DDF-E957842315EA}" type="datetimeFigureOut">
              <a:rPr lang="en-US" smtClean="0"/>
              <a:pPr/>
              <a:t>11/4/2010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A6A4-D271-4A30-A064-D0C705B244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39159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5C9B-75FF-483A-9DDF-E957842315EA}" type="datetimeFigureOut">
              <a:rPr lang="en-US" smtClean="0"/>
              <a:pPr/>
              <a:t>11/4/2010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A6A4-D271-4A30-A064-D0C705B244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8185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5C9B-75FF-483A-9DDF-E957842315EA}" type="datetimeFigureOut">
              <a:rPr lang="en-US" smtClean="0"/>
              <a:pPr/>
              <a:t>11/4/2010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A6A4-D271-4A30-A064-D0C705B244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43392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5C9B-75FF-483A-9DDF-E957842315EA}" type="datetimeFigureOut">
              <a:rPr lang="en-US" smtClean="0"/>
              <a:pPr/>
              <a:t>11/4/2010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A6A4-D271-4A30-A064-D0C705B244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3111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85C9B-75FF-483A-9DDF-E957842315EA}" type="datetimeFigureOut">
              <a:rPr lang="en-US" smtClean="0"/>
              <a:pPr/>
              <a:t>11/4/2010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9A6A4-D271-4A30-A064-D0C705B244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0543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In-Class Discussion Questions</a:t>
            </a:r>
            <a:br>
              <a:rPr lang="en-US" dirty="0" smtClean="0"/>
            </a:br>
            <a:r>
              <a:rPr lang="en-US" sz="3600" dirty="0" smtClean="0"/>
              <a:t>Films and Learning:</a:t>
            </a:r>
            <a:br>
              <a:rPr lang="en-US" sz="3600" dirty="0" smtClean="0"/>
            </a:br>
            <a:r>
              <a:rPr lang="en-US" sz="3600" dirty="0" smtClean="0"/>
              <a:t>How Far Did We Come, 1951-2008?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6600" cy="1752600"/>
          </a:xfrm>
        </p:spPr>
        <p:txBody>
          <a:bodyPr>
            <a:normAutofit/>
          </a:bodyPr>
          <a:lstStyle/>
          <a:p>
            <a:pPr algn="r"/>
            <a:r>
              <a:rPr lang="en-US" sz="2400" dirty="0" smtClean="0"/>
              <a:t>Thinking about Early Film Studies</a:t>
            </a:r>
          </a:p>
          <a:p>
            <a:pPr algn="r"/>
            <a:r>
              <a:rPr lang="en-US" sz="2400" dirty="0" smtClean="0"/>
              <a:t>Hoban &amp; van Ormer (1951)</a:t>
            </a:r>
          </a:p>
          <a:p>
            <a:pPr algn="r"/>
            <a:r>
              <a:rPr lang="en-US" sz="2400" dirty="0" smtClean="0"/>
              <a:t>May &amp; Lumsdaine (1958)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56429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 to Guide Your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</a:t>
            </a:r>
            <a:r>
              <a:rPr lang="en-US" i="1" dirty="0" smtClean="0"/>
              <a:t>sorts of effects </a:t>
            </a:r>
            <a:r>
              <a:rPr lang="en-US" dirty="0" smtClean="0"/>
              <a:t>were films thought to have on learning?</a:t>
            </a:r>
          </a:p>
          <a:p>
            <a:r>
              <a:rPr lang="en-US" dirty="0" smtClean="0"/>
              <a:t>What was their view of the “</a:t>
            </a:r>
            <a:r>
              <a:rPr lang="en-US" i="1" dirty="0" smtClean="0"/>
              <a:t>best possible outcome</a:t>
            </a:r>
            <a:r>
              <a:rPr lang="en-US" dirty="0" smtClean="0"/>
              <a:t>” from using films?</a:t>
            </a:r>
          </a:p>
          <a:p>
            <a:r>
              <a:rPr lang="en-US" dirty="0" smtClean="0"/>
              <a:t>What can you tell about the </a:t>
            </a:r>
            <a:r>
              <a:rPr lang="en-US" i="1" dirty="0" smtClean="0"/>
              <a:t>quality</a:t>
            </a:r>
            <a:r>
              <a:rPr lang="en-US" dirty="0" smtClean="0"/>
              <a:t> of the films used in the research?</a:t>
            </a:r>
          </a:p>
          <a:p>
            <a:r>
              <a:rPr lang="en-US" dirty="0" smtClean="0"/>
              <a:t>Did the findings seem </a:t>
            </a:r>
            <a:r>
              <a:rPr lang="en-US" i="1" dirty="0" smtClean="0"/>
              <a:t>impressive or valuable </a:t>
            </a:r>
            <a:r>
              <a:rPr lang="en-US" dirty="0" smtClean="0"/>
              <a:t>to you?</a:t>
            </a:r>
          </a:p>
          <a:p>
            <a:r>
              <a:rPr lang="en-US" dirty="0" smtClean="0"/>
              <a:t>Were there special </a:t>
            </a:r>
            <a:r>
              <a:rPr lang="en-US" i="1" dirty="0" smtClean="0"/>
              <a:t>challenges </a:t>
            </a:r>
            <a:r>
              <a:rPr lang="en-US" dirty="0" smtClean="0"/>
              <a:t>in doing the types of research described?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2073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And Some Further Questions…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i="1" dirty="0" smtClean="0"/>
              <a:t>differences </a:t>
            </a:r>
            <a:r>
              <a:rPr lang="en-US" dirty="0" smtClean="0"/>
              <a:t>do you see between how H&amp;vO and M&amp;L approached their questions?</a:t>
            </a:r>
          </a:p>
          <a:p>
            <a:r>
              <a:rPr lang="en-US" dirty="0" smtClean="0"/>
              <a:t>How might “</a:t>
            </a:r>
            <a:r>
              <a:rPr lang="en-US" i="1" dirty="0" smtClean="0"/>
              <a:t>utilization</a:t>
            </a:r>
            <a:r>
              <a:rPr lang="en-US" dirty="0" smtClean="0"/>
              <a:t>” issues have interacted with outcomes described? (Setting, mechanics, teacher variables, etc.)</a:t>
            </a:r>
          </a:p>
          <a:p>
            <a:r>
              <a:rPr lang="en-US" dirty="0" smtClean="0"/>
              <a:t>How did types of </a:t>
            </a:r>
            <a:r>
              <a:rPr lang="en-US" i="1" dirty="0" smtClean="0"/>
              <a:t>questions change </a:t>
            </a:r>
            <a:r>
              <a:rPr lang="en-US" dirty="0" smtClean="0"/>
              <a:t>in the 50 years leading up to Schmidt &amp; </a:t>
            </a:r>
            <a:r>
              <a:rPr lang="en-US" dirty="0" err="1" smtClean="0"/>
              <a:t>Vandewater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9467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r"/>
            <a:r>
              <a:rPr lang="en-US" dirty="0" smtClean="0"/>
              <a:t>Collins &amp; </a:t>
            </a:r>
            <a:r>
              <a:rPr lang="en-US" dirty="0" smtClean="0"/>
              <a:t>Halverson - </a:t>
            </a:r>
            <a:r>
              <a:rPr lang="en-US" dirty="0" err="1" smtClean="0"/>
              <a:t>Chs</a:t>
            </a:r>
            <a:r>
              <a:rPr lang="en-US" dirty="0" smtClean="0"/>
              <a:t>. </a:t>
            </a:r>
            <a:r>
              <a:rPr lang="en-US" dirty="0" smtClean="0"/>
              <a:t>3-4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 you agree with the skeptics?  On which points more than others?</a:t>
            </a:r>
          </a:p>
          <a:p>
            <a:r>
              <a:rPr lang="en-US" dirty="0" smtClean="0"/>
              <a:t>Which barriers to technology’s integration into teaching/learning are most significant &amp; why?</a:t>
            </a:r>
          </a:p>
          <a:p>
            <a:r>
              <a:rPr lang="en-US" dirty="0" smtClean="0"/>
              <a:t>How powerful is the culture of today’s schools in comparison to the power of technology to do things differently?</a:t>
            </a:r>
          </a:p>
          <a:p>
            <a:r>
              <a:rPr lang="en-US" dirty="0" smtClean="0"/>
              <a:t>What aspects of the “Development of </a:t>
            </a:r>
            <a:r>
              <a:rPr lang="en-US" dirty="0"/>
              <a:t>A</a:t>
            </a:r>
            <a:r>
              <a:rPr lang="en-US" dirty="0" smtClean="0"/>
              <a:t>merican Schooling” were </a:t>
            </a:r>
            <a:r>
              <a:rPr lang="en-US" smtClean="0"/>
              <a:t>most surprising </a:t>
            </a:r>
            <a:r>
              <a:rPr lang="en-US" dirty="0" smtClean="0"/>
              <a:t>to you?</a:t>
            </a:r>
          </a:p>
          <a:p>
            <a:r>
              <a:rPr lang="en-US" dirty="0" smtClean="0"/>
              <a:t>To what extent do you agree with the “Demands of Schools” section?  (pp. 62-65)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238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In-Class Discussion Questions Films and Learning: How Far Did We Come, 1951-2008?</vt:lpstr>
      <vt:lpstr>Questions to Guide Your Discussion</vt:lpstr>
      <vt:lpstr>And Some Further Questions…</vt:lpstr>
      <vt:lpstr>Collins &amp; Halverson - Chs. 3-4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Films and Learning: How Far Did We Come, 1951-2008?</dc:title>
  <dc:creator>S Kerr</dc:creator>
  <cp:lastModifiedBy>stkerr</cp:lastModifiedBy>
  <cp:revision>5</cp:revision>
  <dcterms:created xsi:type="dcterms:W3CDTF">2010-10-13T19:30:10Z</dcterms:created>
  <dcterms:modified xsi:type="dcterms:W3CDTF">2010-11-04T19:41:31Z</dcterms:modified>
</cp:coreProperties>
</file>